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20"/>
    <p:restoredTop sz="95897"/>
  </p:normalViewPr>
  <p:slideViewPr>
    <p:cSldViewPr snapToGrid="0" snapToObjects="1">
      <p:cViewPr varScale="1">
        <p:scale>
          <a:sx n="108" d="100"/>
          <a:sy n="108" d="100"/>
        </p:scale>
        <p:origin x="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70B6D2-4084-BF4E-83BF-14610AF457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51889" y="14513"/>
            <a:ext cx="1777598" cy="101577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2A6496-F0E7-784E-A22A-2DDE0F3E6121}"/>
              </a:ext>
            </a:extLst>
          </p:cNvPr>
          <p:cNvCxnSpPr>
            <a:cxnSpLocks/>
          </p:cNvCxnSpPr>
          <p:nvPr userDrawn="1"/>
        </p:nvCxnSpPr>
        <p:spPr>
          <a:xfrm>
            <a:off x="60960" y="1019530"/>
            <a:ext cx="9044142" cy="0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C3641B-DD49-DE43-8B6F-ED5643375693}"/>
              </a:ext>
            </a:extLst>
          </p:cNvPr>
          <p:cNvCxnSpPr>
            <a:cxnSpLocks/>
          </p:cNvCxnSpPr>
          <p:nvPr userDrawn="1"/>
        </p:nvCxnSpPr>
        <p:spPr>
          <a:xfrm>
            <a:off x="60960" y="3839980"/>
            <a:ext cx="9044142" cy="0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FB85F4-EEF6-AB48-BBC0-E57979C5E474}"/>
              </a:ext>
            </a:extLst>
          </p:cNvPr>
          <p:cNvCxnSpPr>
            <a:cxnSpLocks/>
          </p:cNvCxnSpPr>
          <p:nvPr userDrawn="1"/>
        </p:nvCxnSpPr>
        <p:spPr>
          <a:xfrm>
            <a:off x="4588739" y="1011708"/>
            <a:ext cx="0" cy="5852408"/>
          </a:xfrm>
          <a:prstGeom prst="line">
            <a:avLst/>
          </a:prstGeom>
          <a:ln w="22225">
            <a:solidFill>
              <a:srgbClr val="004A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69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1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8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DDF1-36F1-A74A-B55B-40B2D59B49D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8E16-90BE-B343-A26F-00EF5E4C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6">
            <a:extLst>
              <a:ext uri="{FF2B5EF4-FFF2-40B4-BE49-F238E27FC236}">
                <a16:creationId xmlns:a16="http://schemas.microsoft.com/office/drawing/2014/main" id="{F4779320-220F-9842-A883-6EFBDCC4E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5840"/>
            <a:ext cx="45053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u="sng" dirty="0">
                <a:latin typeface="+mn-lt"/>
              </a:rPr>
              <a:t>Goal/Objective:</a:t>
            </a:r>
            <a:endParaRPr lang="en-US" altLang="en-US" sz="1300" dirty="0">
              <a:latin typeface="+mn-lt"/>
            </a:endParaRP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A53989A3-2BC3-2C4B-BE28-45A74C14D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937"/>
            <a:ext cx="5105400" cy="77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>
                <a:latin typeface="+mn-lt"/>
              </a:rPr>
              <a:t>Lead Applicant Name: </a:t>
            </a:r>
            <a:endParaRPr lang="en-US" altLang="en-US" sz="1300" b="1" i="1" dirty="0">
              <a:latin typeface="+mn-lt"/>
            </a:endParaRPr>
          </a:p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>
                <a:latin typeface="+mn-lt"/>
              </a:rPr>
              <a:t>Proposal Title:</a:t>
            </a:r>
            <a:endParaRPr lang="en-US" altLang="en-US" sz="1300" b="1" i="1" dirty="0">
              <a:latin typeface="+mn-lt"/>
            </a:endParaRPr>
          </a:p>
          <a:p>
            <a:pPr eaLnBrk="1" hangingPunct="1">
              <a:spcBef>
                <a:spcPct val="5000"/>
              </a:spcBef>
              <a:spcAft>
                <a:spcPts val="200"/>
              </a:spcAft>
            </a:pPr>
            <a:r>
              <a:rPr lang="en-US" altLang="en-US" sz="1300" b="1" dirty="0">
                <a:latin typeface="+mn-lt"/>
              </a:rPr>
              <a:t>Collaborators:</a:t>
            </a:r>
            <a:endParaRPr lang="en-US" altLang="en-US" sz="1300" b="1" i="1" dirty="0">
              <a:latin typeface="+mn-lt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55CEC52-0B1A-5D44-96FA-5B4BF425E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" y="1661034"/>
            <a:ext cx="3565017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Insert Figure or graphics showing concept </a:t>
            </a:r>
          </a:p>
        </p:txBody>
      </p:sp>
      <p:sp>
        <p:nvSpPr>
          <p:cNvPr id="27" name="Text Box 46">
            <a:extLst>
              <a:ext uri="{FF2B5EF4-FFF2-40B4-BE49-F238E27FC236}">
                <a16:creationId xmlns:a16="http://schemas.microsoft.com/office/drawing/2014/main" id="{1964C493-15D0-4344-97EE-1EC944E43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7" y="1304290"/>
            <a:ext cx="43712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68275" indent="-168275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Novelty of approach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Potential to become a new CHARM IRG (differentiation from current IRGs)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Impact on overall CHARM community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Other potential partners (companies/national labs/larger scale funding opportunities)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Impact on career trajectory of the PI or participants</a:t>
            </a:r>
          </a:p>
          <a:p>
            <a:pPr eaLnBrk="1" hangingPunct="1"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+mn-lt"/>
              </a:rPr>
              <a:t>Contribution toward goals of diversity &amp; inclusion, and education &amp; outreach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5606F692-9D78-FC47-8F88-75C5B37A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7" y="1007428"/>
            <a:ext cx="52292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00" b="1" u="sng" dirty="0"/>
              <a:t>Why this is New &amp; Areas it will Impact</a:t>
            </a:r>
            <a:endParaRPr lang="en-US" altLang="en-US" sz="1300" dirty="0"/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330ADFC2-A5B2-8841-A38A-114B206F8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6861"/>
            <a:ext cx="4548188" cy="74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7704" tIns="48852" rIns="97704" bIns="48852">
            <a:spAutoFit/>
          </a:bodyPr>
          <a:lstStyle>
            <a:lvl1pPr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8950" indent="-31115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</a:pPr>
            <a:r>
              <a:rPr lang="en-US" altLang="en-US" sz="1300" b="1" u="sng" dirty="0">
                <a:latin typeface="+mn-lt"/>
              </a:rPr>
              <a:t>Description of Scientific Approach</a:t>
            </a:r>
          </a:p>
          <a:p>
            <a:pPr eaLnBrk="1" hangingPunct="1"/>
            <a:endParaRPr lang="en-US" altLang="en-US" sz="1200" dirty="0">
              <a:latin typeface="+mn-lt"/>
            </a:endParaRPr>
          </a:p>
          <a:p>
            <a:pPr eaLnBrk="1" hangingPunct="1">
              <a:spcAft>
                <a:spcPct val="30000"/>
              </a:spcAft>
            </a:pPr>
            <a:r>
              <a:rPr lang="en-US" altLang="en-US" sz="1200" dirty="0">
                <a:latin typeface="+mn-lt"/>
              </a:rPr>
              <a:t>Describe scientific approach for the proposed collaborative activity</a:t>
            </a:r>
          </a:p>
        </p:txBody>
      </p:sp>
      <p:sp>
        <p:nvSpPr>
          <p:cNvPr id="32" name="Text Box 20">
            <a:extLst>
              <a:ext uri="{FF2B5EF4-FFF2-40B4-BE49-F238E27FC236}">
                <a16:creationId xmlns:a16="http://schemas.microsoft.com/office/drawing/2014/main" id="{A7DC59F1-C9FF-6844-A593-E66E3FE8B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5" y="3836861"/>
            <a:ext cx="4548186" cy="2143833"/>
          </a:xfrm>
          <a:prstGeom prst="rect">
            <a:avLst/>
          </a:prstGeom>
          <a:noFill/>
          <a:ln>
            <a:noFill/>
          </a:ln>
        </p:spPr>
        <p:txBody>
          <a:bodyPr wrap="square" lIns="97704" tIns="48852" rIns="97704" bIns="48852">
            <a:spAutoFit/>
          </a:bodyPr>
          <a:lstStyle>
            <a:lvl1pPr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6313" eaLnBrk="0" hangingPunct="0"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300" b="1" u="sng" dirty="0">
                <a:latin typeface="+mn-lt"/>
              </a:rPr>
              <a:t>Scientific Basis – Existing or Experiments Proposed</a:t>
            </a:r>
          </a:p>
          <a:p>
            <a:pPr marL="171450" indent="-171450" eaLnBrk="1" hangingPunct="1"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latin typeface="+mn-lt"/>
              </a:rPr>
              <a:t>	Initial proof-of-concept experiments or robust scientific basis</a:t>
            </a:r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>
              <a:latin typeface="+mn-lt"/>
            </a:endParaRPr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>
              <a:latin typeface="+mn-lt"/>
            </a:endParaRPr>
          </a:p>
          <a:p>
            <a:pPr eaLnBrk="1" hangingPunct="1">
              <a:spcAft>
                <a:spcPct val="30000"/>
              </a:spcAft>
              <a:defRPr/>
            </a:pPr>
            <a:endParaRPr lang="en-US" altLang="en-US" sz="1200" dirty="0">
              <a:latin typeface="+mn-lt"/>
            </a:endParaRPr>
          </a:p>
          <a:p>
            <a:pPr eaLnBrk="1" hangingPunct="1">
              <a:defRPr/>
            </a:pPr>
            <a:r>
              <a:rPr lang="en-US" altLang="en-US" sz="1300" b="1" u="sng" dirty="0">
                <a:latin typeface="+mn-lt"/>
              </a:rPr>
              <a:t>Funding Requests</a:t>
            </a:r>
          </a:p>
          <a:p>
            <a:pPr eaLnBrk="1" hangingPunct="1">
              <a:defRPr/>
            </a:pPr>
            <a:r>
              <a:rPr lang="en-US" altLang="en-US" sz="1200" dirty="0">
                <a:latin typeface="+mn-lt"/>
              </a:rPr>
              <a:t>1 Year of funding (maximum $100k plus overhead)</a:t>
            </a:r>
          </a:p>
          <a:p>
            <a:pPr eaLnBrk="1" hangingPunct="1">
              <a:defRPr/>
            </a:pPr>
            <a:endParaRPr lang="en-US" altLang="en-US" sz="1300" dirty="0">
              <a:latin typeface="+mn-lt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1300" b="1" u="sng" dirty="0">
                <a:latin typeface="+mn-lt"/>
              </a:rPr>
              <a:t>Names of PI, Institutional Affiliations &amp; Contact Info</a:t>
            </a:r>
            <a:endParaRPr lang="en-US" altLang="en-U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4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8875</TotalTime>
  <Words>133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Bothi, Kimberly</dc:creator>
  <cp:lastModifiedBy>Bothi, Kimberly</cp:lastModifiedBy>
  <cp:revision>13</cp:revision>
  <dcterms:created xsi:type="dcterms:W3CDTF">2021-07-06T16:38:28Z</dcterms:created>
  <dcterms:modified xsi:type="dcterms:W3CDTF">2022-11-17T16:22:54Z</dcterms:modified>
</cp:coreProperties>
</file>