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A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551"/>
    <p:restoredTop sz="95897"/>
  </p:normalViewPr>
  <p:slideViewPr>
    <p:cSldViewPr snapToGrid="0" snapToObjects="1">
      <p:cViewPr varScale="1">
        <p:scale>
          <a:sx n="98" d="100"/>
          <a:sy n="98" d="100"/>
        </p:scale>
        <p:origin x="208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1DDF1-36F1-A74A-B55B-40B2D59B49D6}" type="datetimeFigureOut">
              <a:rPr lang="en-US" smtClean="0"/>
              <a:t>7/12/21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88E16-90BE-B343-A26F-00EF5E4C00C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770B6D2-4084-BF4E-83BF-14610AF4571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351889" y="14513"/>
            <a:ext cx="1777598" cy="1015770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A2A6496-F0E7-784E-A22A-2DDE0F3E6121}"/>
              </a:ext>
            </a:extLst>
          </p:cNvPr>
          <p:cNvCxnSpPr>
            <a:cxnSpLocks/>
          </p:cNvCxnSpPr>
          <p:nvPr userDrawn="1"/>
        </p:nvCxnSpPr>
        <p:spPr>
          <a:xfrm>
            <a:off x="60960" y="1019530"/>
            <a:ext cx="9044142" cy="0"/>
          </a:xfrm>
          <a:prstGeom prst="line">
            <a:avLst/>
          </a:prstGeom>
          <a:ln w="22225">
            <a:solidFill>
              <a:srgbClr val="004A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9C3641B-DD49-DE43-8B6F-ED5643375693}"/>
              </a:ext>
            </a:extLst>
          </p:cNvPr>
          <p:cNvCxnSpPr>
            <a:cxnSpLocks/>
          </p:cNvCxnSpPr>
          <p:nvPr userDrawn="1"/>
        </p:nvCxnSpPr>
        <p:spPr>
          <a:xfrm>
            <a:off x="60960" y="3839980"/>
            <a:ext cx="9044142" cy="0"/>
          </a:xfrm>
          <a:prstGeom prst="line">
            <a:avLst/>
          </a:prstGeom>
          <a:ln w="22225">
            <a:solidFill>
              <a:srgbClr val="004A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7FB85F4-EEF6-AB48-BBC0-E57979C5E474}"/>
              </a:ext>
            </a:extLst>
          </p:cNvPr>
          <p:cNvCxnSpPr>
            <a:cxnSpLocks/>
          </p:cNvCxnSpPr>
          <p:nvPr userDrawn="1"/>
        </p:nvCxnSpPr>
        <p:spPr>
          <a:xfrm>
            <a:off x="4588739" y="1011708"/>
            <a:ext cx="0" cy="5852408"/>
          </a:xfrm>
          <a:prstGeom prst="line">
            <a:avLst/>
          </a:prstGeom>
          <a:ln w="22225">
            <a:solidFill>
              <a:srgbClr val="004A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3696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1DDF1-36F1-A74A-B55B-40B2D59B49D6}" type="datetimeFigureOut">
              <a:rPr lang="en-US" smtClean="0"/>
              <a:t>7/12/21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88E16-90BE-B343-A26F-00EF5E4C0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814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1DDF1-36F1-A74A-B55B-40B2D59B49D6}" type="datetimeFigureOut">
              <a:rPr lang="en-US" smtClean="0"/>
              <a:t>7/12/21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88E16-90BE-B343-A26F-00EF5E4C0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409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1DDF1-36F1-A74A-B55B-40B2D59B49D6}" type="datetimeFigureOut">
              <a:rPr lang="en-US" smtClean="0"/>
              <a:t>7/12/21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88E16-90BE-B343-A26F-00EF5E4C0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599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1DDF1-36F1-A74A-B55B-40B2D59B49D6}" type="datetimeFigureOut">
              <a:rPr lang="en-US" smtClean="0"/>
              <a:t>7/12/21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88E16-90BE-B343-A26F-00EF5E4C0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612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1DDF1-36F1-A74A-B55B-40B2D59B49D6}" type="datetimeFigureOut">
              <a:rPr lang="en-US" smtClean="0"/>
              <a:t>7/12/21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88E16-90BE-B343-A26F-00EF5E4C0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355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1DDF1-36F1-A74A-B55B-40B2D59B49D6}" type="datetimeFigureOut">
              <a:rPr lang="en-US" smtClean="0"/>
              <a:t>7/12/21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88E16-90BE-B343-A26F-00EF5E4C0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21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1DDF1-36F1-A74A-B55B-40B2D59B49D6}" type="datetimeFigureOut">
              <a:rPr lang="en-US" smtClean="0"/>
              <a:t>7/12/21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88E16-90BE-B343-A26F-00EF5E4C0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789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1DDF1-36F1-A74A-B55B-40B2D59B49D6}" type="datetimeFigureOut">
              <a:rPr lang="en-US" smtClean="0"/>
              <a:t>7/12/21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88E16-90BE-B343-A26F-00EF5E4C0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698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1DDF1-36F1-A74A-B55B-40B2D59B49D6}" type="datetimeFigureOut">
              <a:rPr lang="en-US" smtClean="0"/>
              <a:t>7/12/21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88E16-90BE-B343-A26F-00EF5E4C0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45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1DDF1-36F1-A74A-B55B-40B2D59B49D6}" type="datetimeFigureOut">
              <a:rPr lang="en-US" smtClean="0"/>
              <a:t>7/12/21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88E16-90BE-B343-A26F-00EF5E4C0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302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1DDF1-36F1-A74A-B55B-40B2D59B49D6}" type="datetimeFigureOut">
              <a:rPr lang="en-US" smtClean="0"/>
              <a:t>7/12/21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88E16-90BE-B343-A26F-00EF5E4C0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00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Box 16">
            <a:extLst>
              <a:ext uri="{FF2B5EF4-FFF2-40B4-BE49-F238E27FC236}">
                <a16:creationId xmlns:a16="http://schemas.microsoft.com/office/drawing/2014/main" id="{F4779320-220F-9842-A883-6EFBDCC4EA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005840"/>
            <a:ext cx="4505325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7704" tIns="48852" rIns="97704" bIns="48852">
            <a:spAutoFit/>
          </a:bodyPr>
          <a:lstStyle>
            <a:lvl1pPr defTabSz="976313"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76313"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76313"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76313"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76313"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300" b="1" u="sng" dirty="0"/>
              <a:t>Goal/Objective:</a:t>
            </a:r>
            <a:endParaRPr lang="en-US" altLang="en-US" sz="1300" dirty="0"/>
          </a:p>
        </p:txBody>
      </p:sp>
      <p:sp>
        <p:nvSpPr>
          <p:cNvPr id="25" name="Text Box 18">
            <a:extLst>
              <a:ext uri="{FF2B5EF4-FFF2-40B4-BE49-F238E27FC236}">
                <a16:creationId xmlns:a16="http://schemas.microsoft.com/office/drawing/2014/main" id="{A53989A3-2BC3-2C4B-BE28-45A74C14DD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8937"/>
            <a:ext cx="5105400" cy="770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7704" tIns="48852" rIns="97704" bIns="48852">
            <a:spAutoFit/>
          </a:bodyPr>
          <a:lstStyle>
            <a:lvl1pPr defTabSz="976313"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76313"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76313"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76313"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76313"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"/>
              </a:spcBef>
              <a:spcAft>
                <a:spcPts val="200"/>
              </a:spcAft>
            </a:pPr>
            <a:r>
              <a:rPr lang="en-US" altLang="en-US" sz="1300" b="1" dirty="0"/>
              <a:t>Lead Applicant Name: </a:t>
            </a:r>
            <a:endParaRPr lang="en-US" altLang="en-US" sz="1300" b="1" i="1" dirty="0"/>
          </a:p>
          <a:p>
            <a:pPr eaLnBrk="1" hangingPunct="1">
              <a:spcBef>
                <a:spcPct val="5000"/>
              </a:spcBef>
              <a:spcAft>
                <a:spcPts val="200"/>
              </a:spcAft>
            </a:pPr>
            <a:r>
              <a:rPr lang="en-US" altLang="en-US" sz="1300" b="1" dirty="0"/>
              <a:t>Proposal Title:</a:t>
            </a:r>
            <a:endParaRPr lang="en-US" altLang="en-US" sz="1300" b="1" i="1" dirty="0"/>
          </a:p>
          <a:p>
            <a:pPr eaLnBrk="1" hangingPunct="1">
              <a:spcBef>
                <a:spcPct val="5000"/>
              </a:spcBef>
              <a:spcAft>
                <a:spcPts val="200"/>
              </a:spcAft>
            </a:pPr>
            <a:r>
              <a:rPr lang="en-US" altLang="en-US" sz="1300" b="1" dirty="0"/>
              <a:t>Collaborators:</a:t>
            </a:r>
            <a:endParaRPr lang="en-US" altLang="en-US" sz="1300" b="1" i="1" dirty="0"/>
          </a:p>
        </p:txBody>
      </p:sp>
      <p:sp>
        <p:nvSpPr>
          <p:cNvPr id="26" name="TextBox 1">
            <a:extLst>
              <a:ext uri="{FF2B5EF4-FFF2-40B4-BE49-F238E27FC236}">
                <a16:creationId xmlns:a16="http://schemas.microsoft.com/office/drawing/2014/main" id="{D55CEC52-0B1A-5D44-96FA-5B4BF425E1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455" y="1661034"/>
            <a:ext cx="3565017" cy="166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/>
              <a:t>Insert Figure or graphics showing concept </a:t>
            </a:r>
          </a:p>
        </p:txBody>
      </p:sp>
      <p:sp>
        <p:nvSpPr>
          <p:cNvPr id="27" name="Text Box 46">
            <a:extLst>
              <a:ext uri="{FF2B5EF4-FFF2-40B4-BE49-F238E27FC236}">
                <a16:creationId xmlns:a16="http://schemas.microsoft.com/office/drawing/2014/main" id="{1964C493-15D0-4344-97EE-1EC944E437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8677" y="1304290"/>
            <a:ext cx="4371211" cy="184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68275" indent="-168275" defTabSz="976313">
              <a:tabLst>
                <a:tab pos="177800" algn="l"/>
              </a:tabLst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76313">
              <a:tabLst>
                <a:tab pos="177800" algn="l"/>
              </a:tabLst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76313">
              <a:tabLst>
                <a:tab pos="177800" algn="l"/>
              </a:tabLst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76313">
              <a:tabLst>
                <a:tab pos="177800" algn="l"/>
              </a:tabLst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76313">
              <a:tabLst>
                <a:tab pos="177800" algn="l"/>
              </a:tabLst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</a:tabLst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</a:tabLst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</a:tabLst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</a:tabLst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altLang="en-US" sz="1200" dirty="0"/>
              <a:t>Novelty of approach</a:t>
            </a:r>
          </a:p>
          <a:p>
            <a:pPr eaLnBrk="1" hangingPunct="1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altLang="en-US" sz="1200" dirty="0"/>
              <a:t>Connection to CHARM IRGs</a:t>
            </a:r>
          </a:p>
          <a:p>
            <a:pPr eaLnBrk="1" hangingPunct="1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altLang="en-US" sz="1200" dirty="0"/>
              <a:t>Impact on overall CHARM community</a:t>
            </a:r>
          </a:p>
          <a:p>
            <a:pPr eaLnBrk="1" hangingPunct="1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altLang="en-US" sz="1200" dirty="0"/>
              <a:t>Other potential partners (companies/national labs/larger scale funding opportunities)</a:t>
            </a:r>
          </a:p>
          <a:p>
            <a:pPr eaLnBrk="1" hangingPunct="1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altLang="en-US" sz="1200" dirty="0"/>
              <a:t>Impact on career trajectory of the PI or participants</a:t>
            </a:r>
          </a:p>
          <a:p>
            <a:pPr eaLnBrk="1" hangingPunct="1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altLang="en-US" sz="1200" dirty="0"/>
              <a:t>Contribution toward goals of diversity &amp; inclusion, and education &amp; outreach</a:t>
            </a:r>
          </a:p>
        </p:txBody>
      </p:sp>
      <p:sp>
        <p:nvSpPr>
          <p:cNvPr id="28" name="Text Box 17">
            <a:extLst>
              <a:ext uri="{FF2B5EF4-FFF2-40B4-BE49-F238E27FC236}">
                <a16:creationId xmlns:a16="http://schemas.microsoft.com/office/drawing/2014/main" id="{5606F692-9D78-FC47-8F88-75C5B37ABF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8677" y="1007428"/>
            <a:ext cx="5229225" cy="29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7704" tIns="48852" rIns="97704" bIns="48852">
            <a:spAutoFit/>
          </a:bodyPr>
          <a:lstStyle>
            <a:lvl1pPr defTabSz="976313"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76313"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76313"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76313"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76313"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300" b="1" u="sng" dirty="0"/>
              <a:t>Why this is New &amp; Areas it will Impact</a:t>
            </a:r>
            <a:endParaRPr lang="en-US" altLang="en-US" sz="1300" dirty="0"/>
          </a:p>
        </p:txBody>
      </p:sp>
      <p:sp>
        <p:nvSpPr>
          <p:cNvPr id="31" name="Text Box 19">
            <a:extLst>
              <a:ext uri="{FF2B5EF4-FFF2-40B4-BE49-F238E27FC236}">
                <a16:creationId xmlns:a16="http://schemas.microsoft.com/office/drawing/2014/main" id="{330ADFC2-A5B2-8841-A38A-114B206F83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836861"/>
            <a:ext cx="4548188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7704" tIns="48852" rIns="97704" bIns="48852">
            <a:spAutoFit/>
          </a:bodyPr>
          <a:lstStyle>
            <a:lvl1pPr defTabSz="976313"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88950" indent="-311150" defTabSz="976313"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76313"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76313"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76313"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Aft>
                <a:spcPct val="40000"/>
              </a:spcAft>
            </a:pPr>
            <a:r>
              <a:rPr lang="en-US" altLang="en-US" sz="1300" b="1" u="sng" dirty="0"/>
              <a:t>Description of Scientific Approach</a:t>
            </a:r>
          </a:p>
          <a:p>
            <a:pPr eaLnBrk="1" hangingPunct="1"/>
            <a:endParaRPr lang="en-US" altLang="en-US" sz="1200" dirty="0"/>
          </a:p>
          <a:p>
            <a:pPr eaLnBrk="1" hangingPunct="1">
              <a:spcAft>
                <a:spcPct val="30000"/>
              </a:spcAft>
            </a:pPr>
            <a:r>
              <a:rPr lang="en-US" altLang="en-US" sz="1200" dirty="0"/>
              <a:t>Describe scientific approach for the proposed collaborative activity</a:t>
            </a:r>
          </a:p>
        </p:txBody>
      </p:sp>
      <p:sp>
        <p:nvSpPr>
          <p:cNvPr id="32" name="Text Box 20">
            <a:extLst>
              <a:ext uri="{FF2B5EF4-FFF2-40B4-BE49-F238E27FC236}">
                <a16:creationId xmlns:a16="http://schemas.microsoft.com/office/drawing/2014/main" id="{A7DC59F1-C9FF-6844-A593-E66E3FE8B0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5815" y="3836861"/>
            <a:ext cx="4548186" cy="2143833"/>
          </a:xfrm>
          <a:prstGeom prst="rect">
            <a:avLst/>
          </a:prstGeom>
          <a:noFill/>
          <a:ln>
            <a:noFill/>
          </a:ln>
        </p:spPr>
        <p:txBody>
          <a:bodyPr wrap="square" lIns="97704" tIns="48852" rIns="97704" bIns="48852">
            <a:spAutoFit/>
          </a:bodyPr>
          <a:lstStyle>
            <a:lvl1pPr defTabSz="976313" eaLnBrk="0" hangingPunct="0">
              <a:tabLst>
                <a:tab pos="177800" algn="l"/>
              </a:tabLst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76313" eaLnBrk="0" hangingPunct="0">
              <a:tabLst>
                <a:tab pos="177800" algn="l"/>
              </a:tabLst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76313" eaLnBrk="0" hangingPunct="0">
              <a:tabLst>
                <a:tab pos="177800" algn="l"/>
              </a:tabLst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76313" eaLnBrk="0" hangingPunct="0">
              <a:tabLst>
                <a:tab pos="177800" algn="l"/>
              </a:tabLst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76313" eaLnBrk="0" hangingPunct="0">
              <a:tabLst>
                <a:tab pos="177800" algn="l"/>
              </a:tabLst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</a:tabLst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</a:tabLst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</a:tabLst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</a:tabLst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300" b="1" u="sng" dirty="0"/>
              <a:t>Scientific Basis – Existing or Experiments Proposed</a:t>
            </a:r>
          </a:p>
          <a:p>
            <a:pPr marL="171450" indent="-171450" eaLnBrk="1" hangingPunct="1">
              <a:spcAft>
                <a:spcPct val="300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200" dirty="0"/>
              <a:t>	Initial proof-of-concept experiments or robust scientific basis</a:t>
            </a:r>
          </a:p>
          <a:p>
            <a:pPr eaLnBrk="1" hangingPunct="1">
              <a:spcAft>
                <a:spcPct val="30000"/>
              </a:spcAft>
              <a:defRPr/>
            </a:pPr>
            <a:endParaRPr lang="en-US" altLang="en-US" sz="1200" dirty="0"/>
          </a:p>
          <a:p>
            <a:pPr eaLnBrk="1" hangingPunct="1">
              <a:spcAft>
                <a:spcPct val="30000"/>
              </a:spcAft>
              <a:defRPr/>
            </a:pPr>
            <a:endParaRPr lang="en-US" altLang="en-US" sz="1200" dirty="0"/>
          </a:p>
          <a:p>
            <a:pPr eaLnBrk="1" hangingPunct="1">
              <a:spcAft>
                <a:spcPct val="30000"/>
              </a:spcAft>
              <a:defRPr/>
            </a:pPr>
            <a:endParaRPr lang="en-US" altLang="en-US" sz="1200" dirty="0"/>
          </a:p>
          <a:p>
            <a:pPr eaLnBrk="1" hangingPunct="1">
              <a:defRPr/>
            </a:pPr>
            <a:r>
              <a:rPr lang="en-US" altLang="en-US" sz="1300" b="1" u="sng" dirty="0"/>
              <a:t>Funding Requests</a:t>
            </a:r>
          </a:p>
          <a:p>
            <a:pPr eaLnBrk="1" hangingPunct="1">
              <a:defRPr/>
            </a:pPr>
            <a:r>
              <a:rPr lang="en-US" altLang="en-US" sz="1200" dirty="0"/>
              <a:t>1 Year (maximum $75k plus overhead)</a:t>
            </a:r>
          </a:p>
          <a:p>
            <a:pPr eaLnBrk="1" hangingPunct="1">
              <a:defRPr/>
            </a:pPr>
            <a:endParaRPr lang="en-US" altLang="en-US" sz="1300" dirty="0"/>
          </a:p>
          <a:p>
            <a:pPr eaLnBrk="1" hangingPunct="1">
              <a:spcBef>
                <a:spcPct val="50000"/>
              </a:spcBef>
              <a:defRPr/>
            </a:pPr>
            <a:r>
              <a:rPr lang="en-US" altLang="en-US" sz="1300" b="1" u="sng" dirty="0"/>
              <a:t>Names of PI, Institutional Affiliations &amp; Contact Info</a:t>
            </a:r>
            <a:endParaRPr lang="en-US" altLang="en-US" sz="1300" dirty="0"/>
          </a:p>
        </p:txBody>
      </p:sp>
    </p:spTree>
    <p:extLst>
      <p:ext uri="{BB962C8B-B14F-4D97-AF65-F5344CB8AC3E}">
        <p14:creationId xmlns:p14="http://schemas.microsoft.com/office/powerpoint/2010/main" val="1083425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6115</TotalTime>
  <Words>122</Words>
  <Application>Microsoft Macintosh PowerPoint</Application>
  <PresentationFormat>Letter Paper (8.5x11 in)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Bothi, Kimberly</dc:creator>
  <cp:lastModifiedBy>Bothi, Kimberly</cp:lastModifiedBy>
  <cp:revision>9</cp:revision>
  <dcterms:created xsi:type="dcterms:W3CDTF">2021-07-06T16:38:28Z</dcterms:created>
  <dcterms:modified xsi:type="dcterms:W3CDTF">2021-07-12T14:07:55Z</dcterms:modified>
</cp:coreProperties>
</file>